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6" r:id="rId2"/>
    <p:sldId id="266" r:id="rId3"/>
    <p:sldId id="343" r:id="rId4"/>
    <p:sldId id="269" r:id="rId5"/>
    <p:sldId id="323" r:id="rId6"/>
    <p:sldId id="324" r:id="rId7"/>
    <p:sldId id="325" r:id="rId8"/>
    <p:sldId id="326" r:id="rId9"/>
    <p:sldId id="352" r:id="rId10"/>
    <p:sldId id="327" r:id="rId11"/>
    <p:sldId id="348" r:id="rId12"/>
    <p:sldId id="349" r:id="rId13"/>
    <p:sldId id="350" r:id="rId14"/>
    <p:sldId id="351" r:id="rId15"/>
    <p:sldId id="344" r:id="rId16"/>
    <p:sldId id="353" r:id="rId17"/>
    <p:sldId id="354" r:id="rId18"/>
    <p:sldId id="355" r:id="rId19"/>
    <p:sldId id="356" r:id="rId20"/>
    <p:sldId id="345" r:id="rId21"/>
    <p:sldId id="357" r:id="rId22"/>
    <p:sldId id="358" r:id="rId23"/>
    <p:sldId id="346" r:id="rId24"/>
    <p:sldId id="359" r:id="rId25"/>
    <p:sldId id="360" r:id="rId26"/>
    <p:sldId id="361" r:id="rId27"/>
    <p:sldId id="347" r:id="rId28"/>
    <p:sldId id="362" r:id="rId29"/>
    <p:sldId id="363" r:id="rId30"/>
    <p:sldId id="364" r:id="rId31"/>
    <p:sldId id="365" r:id="rId32"/>
    <p:sldId id="32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78648" autoAdjust="0"/>
  </p:normalViewPr>
  <p:slideViewPr>
    <p:cSldViewPr snapToGrid="0" showGuides="1">
      <p:cViewPr varScale="1">
        <p:scale>
          <a:sx n="55" d="100"/>
          <a:sy n="55" d="100"/>
        </p:scale>
        <p:origin x="1800" y="72"/>
      </p:cViewPr>
      <p:guideLst>
        <p:guide orient="horz" pos="6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D7B93-5D0D-4C12-A872-7510F7E53C35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E2851-A9FA-4D76-949E-18371AF923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0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84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51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99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6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fixed paradoxical split is present, can be found out by this 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1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32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5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23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62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179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35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33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518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575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23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303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066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•In post-VPC state, there is ↑ in preload and ↓ in afterload. If the afterload had remained the same, the absolute regurgitant volume (which translates as the flow) through mitral valve would have ↑. But since there is also a ↓ in afterload, the amount of extra volume that needed to be regurgitated to LA gets diverted to the aorta. The effect of ↑ in preload gets cancelled out by the effect of ↓ in afterload and hence the intensity of the MR murmur does not change.</a:t>
            </a:r>
          </a:p>
          <a:p>
            <a:r>
              <a:rPr lang="en-IN" dirty="0" smtClean="0"/>
              <a:t>•In amyl nitrite inhalation, there is primarily a ↓ in afterload with a ↓ in preload. Supposing the afterload had remained the same, the ↓ in preload itself would have reduced the regurgitant volume and hence the intensity of murmur. But here, the ↓ in afterload further decreases the regurgitant volume and hence the intensity of murmur</a:t>
            </a:r>
            <a:r>
              <a:rPr lang="en-US" dirty="0" smtClean="0"/>
              <a:t>.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410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62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Muller's</a:t>
            </a:r>
            <a:r>
              <a:rPr lang="en-US" baseline="0" dirty="0" smtClean="0"/>
              <a:t> is exaggerated normal respiration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2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69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54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7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7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48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E2851-A9FA-4D76-949E-18371AF923F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5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8DC7-0D1A-4E96-B153-F1703B0EA06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5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628E-CC56-4D0B-9F5F-056A2DC56765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3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4DD7-5194-4D6E-AB17-E21189C06FA1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3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B4FA-806E-4D3A-8471-E003A070D6E0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6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658B-8AB9-427B-92D5-95736295FD38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8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273E-2F83-435B-BCE4-0C81ACAC8AF6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9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F3F0-5AAD-4E3B-9FBA-86CE6FEC5D01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0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5314-F0C6-4820-B9C8-24E29917D371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6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227E-C558-4CBA-A0AB-F2A1B5EDEBE7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9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0FEC-77AB-4DED-9028-484EA253F3CB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2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2F3-8FE7-4109-A79E-167DA308A8C2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8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2C53-FA88-40B2-A377-604EB44E9469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AFC4C-0E22-4A79-B01E-1E06CF6681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2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DYNAMIC AUSCULTATION FOR CARDIAC MURMURS</a:t>
            </a:r>
            <a:endParaRPr lang="en-US" sz="4800" b="1" dirty="0">
              <a:solidFill>
                <a:srgbClr val="FFFF00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Dr. Benny J. Panakkal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Senior Resident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Dept. of Cardiology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Govt. Medical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Kozhikode</a:t>
            </a:r>
            <a:r>
              <a:rPr lang="en-US" sz="18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8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Phase </a:t>
            </a:r>
            <a:r>
              <a:rPr lang="en-IN" sz="20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Strain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phase – blood squeezed from the lung into the left heart → transient ↑ in SBP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Subsequent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↓  in right sided cardiac output → ↓ left sided cardiac output → ↓ SBP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Sympathetic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stimulation with vasoconstriction and t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achycardia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Phase </a:t>
            </a:r>
            <a:r>
              <a:rPr lang="en-IN" sz="20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Release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strain → ↑ right sided blood flow → followed gradually by ↑ left sided blood flow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Right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sided murmurs ↑ in 1-4 cardiac cycles, left sided ↑ by 5-10 cardiac cycles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Overshoot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SBP due to previous sympathetic stimulation and vasoconstriction → reflex bradycardia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PHASES 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absent overshoot → suspect 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Mild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LV dysfunction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Autonomic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failure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absent ↓ in SBP during strain phase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Overt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CCF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Large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 → R shunt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Transient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↓ in coronary blood – contraindicated in k/c/o myocardial ischemia or recent infarction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ABNORMAL PHASES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murmurs, both left and right sided → ↓ in intensity : except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Mitral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Valve Prolapse (MVP)</a:t>
            </a:r>
          </a:p>
          <a:p>
            <a:pPr lvl="1"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↓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LV volume → earlier leaflet prolapse → ↑ intensity and duration of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murmur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Manoeuvre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is unreliable → not to be completely relied upon → variable responses obtained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Hypertrophic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obstructive cardiomyopathy (HOCM)</a:t>
            </a:r>
          </a:p>
          <a:p>
            <a:pPr lvl="1"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Dynamic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obstruction → ↑ with a ↓ in LV volume</a:t>
            </a:r>
          </a:p>
          <a:p>
            <a:pPr lvl="1"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Highly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specific but not very sensitive sign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Valsalva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causes an overall ↓ in left sided cardiac output → works towards ↓ing the intensity of MS murmur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Ensuing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tachycardia → incomplete emptying of the LA → backlogging and elevated LA pressures → ↑ in LA-LV gradient → works towards ↑ing the intensity of MS murmur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Above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to mechanisms cancel each other out → hence, no change in MS murmur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MITRAL STENOSIS – AN EXCEPTION FOR VALSALVA 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MANOEUVRE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During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strain phase → both A2 and P2 are diminished in intensity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During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release phase →P2 first returns to baseline intensity, followed later by A2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VALSALVA FOR DIFFERENTIATING A2 AND P2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anchor="ctr"/>
          <a:lstStyle/>
          <a:p>
            <a:pPr algn="ctr"/>
            <a:r>
              <a:rPr lang="en-IN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SUSTAINED HANDGRIP</a:t>
            </a:r>
            <a:endParaRPr lang="en-US" b="1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077-D2AA-4BE7-8126-58C4A3C7806A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Squeeze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examiner’s fingers with one or both hands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Calibrated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dynamometer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Duration 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Minimum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60-90 secs must elapse before a significant change in BP and heart rate is observed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Avoid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concomitant Valsalva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manoeuvre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59222"/>
              </p:ext>
            </p:extLst>
          </p:nvPr>
        </p:nvGraphicFramePr>
        <p:xfrm>
          <a:off x="1174377" y="4586241"/>
          <a:ext cx="6795246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2299901">
                  <a:extLst>
                    <a:ext uri="{9D8B030D-6E8A-4147-A177-3AD203B41FA5}">
                      <a16:colId xmlns:a16="http://schemas.microsoft.com/office/drawing/2014/main" val="2049538201"/>
                    </a:ext>
                  </a:extLst>
                </a:gridCol>
                <a:gridCol w="2258668">
                  <a:extLst>
                    <a:ext uri="{9D8B030D-6E8A-4147-A177-3AD203B41FA5}">
                      <a16:colId xmlns:a16="http://schemas.microsoft.com/office/drawing/2014/main" val="3493277028"/>
                    </a:ext>
                  </a:extLst>
                </a:gridCol>
                <a:gridCol w="2236677">
                  <a:extLst>
                    <a:ext uri="{9D8B030D-6E8A-4147-A177-3AD203B41FA5}">
                      <a16:colId xmlns:a16="http://schemas.microsoft.com/office/drawing/2014/main" val="2517957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Parameter </a:t>
                      </a:r>
                      <a:endParaRPr lang="en-IN" sz="18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Handgrip</a:t>
                      </a:r>
                      <a:endParaRPr lang="en-IN" sz="18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Dynamic exercise</a:t>
                      </a:r>
                      <a:endParaRPr lang="en-IN" sz="1800" dirty="0">
                        <a:solidFill>
                          <a:srgbClr val="FFFF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442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Heart rate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↑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↑ ↑ ↑ 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633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Cardiac output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↑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↑ ↑ ↑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661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SBP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↑ ↑ ↑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↑ 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45574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SUSTAINED HANDGRIP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Systemic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vascular resistance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Changes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only if strain applied is &gt; 50% of patient’s maximum.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Further, ↑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LV filling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pressures AND Augmented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LV S3 and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S4 seen in patients with LV dysfunction apart from ↑ in heartrate, CO and SBP.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Murmurs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that are augmented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MR 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MVP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(MR)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VSD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Systemic vascular resistance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Changes only if strain applied is &gt; 50% of patient’s maximum.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↑ LV filling pressures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Augmented LV S3 and S4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SUSTAINED HANDGRIP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Murmurs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that are reduced in intensity or show no change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HOCM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→ variable response → hence not a very useful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manoeuvre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 this 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Reason for variable response in HOCM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↑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SVR tends to ↓ the gradient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Tachycardia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tends to ↑ the gradient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1030669" y="3461451"/>
            <a:ext cx="5056096" cy="806824"/>
          </a:xfrm>
          <a:prstGeom prst="rightArrowCallout">
            <a:avLst>
              <a:gd name="adj1" fmla="val 29445"/>
              <a:gd name="adj2" fmla="val 25000"/>
              <a:gd name="adj3" fmla="val 43165"/>
              <a:gd name="adj4" fmla="val 783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6236390" y="3541697"/>
            <a:ext cx="1569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CANCEL EACH OTHER OUT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SUSTAINED HANDGRIP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 rheumatic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mitral stenosis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Tachycardia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→ incomplete LA emptying → ↑ LA filling pressures → ↑ LA-LV gradient → augmentation of murmur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Helps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distinguish between OS and S3/pericardial knock</a:t>
            </a:r>
          </a:p>
          <a:p>
            <a:pPr>
              <a:lnSpc>
                <a:spcPct val="100000"/>
              </a:lnSpc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OS moves closer to A2 </a:t>
            </a:r>
          </a:p>
          <a:p>
            <a:pPr>
              <a:lnSpc>
                <a:spcPct val="100000"/>
              </a:lnSpc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S3/pericardial knock does not change position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SUSTAINED HANDGRIP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0600"/>
            <a:ext cx="7886700" cy="5186363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MULLER MANEUVER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VALSALVA MANEUVER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SUSTAINED HANDGRIP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POSTURAL CHANGES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 – VPC / LONG DIASTOLE OF AF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PHARMACOLOGICAL MANEUVERS – AMYL NITRITE</a:t>
            </a:r>
          </a:p>
          <a:p>
            <a:pPr marL="514350" indent="-514350">
              <a:buFont typeface="+mj-lt"/>
              <a:buAutoNum type="arabicPeriod"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4975" y="1008507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PRESENTATION OUTLINE</a:t>
            </a:r>
            <a:endParaRPr lang="en-US" b="1" dirty="0">
              <a:solidFill>
                <a:schemeClr val="tx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CEBB-7788-4358-B738-662751A25CA7}" type="datetime1">
              <a:rPr lang="en-IN" smtClean="0"/>
              <a:t>30-11-2015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anchor="ctr"/>
          <a:lstStyle/>
          <a:p>
            <a:pPr algn="ctr"/>
            <a:r>
              <a:rPr lang="en-IN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POSTURAL CHANGES</a:t>
            </a:r>
            <a:endParaRPr lang="en-US" b="1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077-D2AA-4BE7-8126-58C4A3C7806A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Supine to standing → changes similar to Valsalva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manoeuvre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Standing ≈ Valsalva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Squatting ≈ opposite of Valsalva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quicker the change in posture, the more dramatic the change in murmur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Squatting 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Compression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femoral arteries → ↑ mean aortic pressure → ↑ afterload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Compression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leg veins and abdomen → ↑ venous return → ↑ preload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For those unable to perform squatting → passive flexion of both legs towards abdomen in supine position mimics squatting mediated hemodynamic changes.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PHYSIOLOGY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POSTURAL CHANGES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Standing – all cardiac murmurs ↓ in intensity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Except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HOCM and MVP 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Changes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similar to Valsalva → ↑ on standing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Postural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change from supine to standing → venous pooling → ↓ stroke volume → reflex tachycardia and ↑ in SVR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Respiration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Valsalva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Handgrip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Postural change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628650" y="3729318"/>
            <a:ext cx="2562785" cy="1990164"/>
          </a:xfrm>
          <a:prstGeom prst="rightArrowCallout">
            <a:avLst>
              <a:gd name="adj1" fmla="val 25000"/>
              <a:gd name="adj2" fmla="val 21397"/>
              <a:gd name="adj3" fmla="val 24099"/>
              <a:gd name="adj4" fmla="val 72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524406" y="3708737"/>
            <a:ext cx="4302213" cy="20313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Require an intact and functioning autonomic nervous system to manifest effects on murmurs.</a:t>
            </a:r>
          </a:p>
          <a:p>
            <a:r>
              <a:rPr lang="en-IN" dirty="0">
                <a:solidFill>
                  <a:schemeClr val="bg1"/>
                </a:solidFill>
              </a:rPr>
              <a:t>∴ in chronic CCF, </a:t>
            </a:r>
            <a:r>
              <a:rPr lang="en-IN" dirty="0" smtClean="0">
                <a:solidFill>
                  <a:schemeClr val="bg1"/>
                </a:solidFill>
              </a:rPr>
              <a:t>these manoeuvres </a:t>
            </a:r>
            <a:r>
              <a:rPr lang="en-IN" dirty="0">
                <a:solidFill>
                  <a:schemeClr val="bg1"/>
                </a:solidFill>
              </a:rPr>
              <a:t>are not </a:t>
            </a:r>
            <a:r>
              <a:rPr lang="en-IN" dirty="0" smtClean="0">
                <a:solidFill>
                  <a:schemeClr val="bg1"/>
                </a:solidFill>
              </a:rPr>
              <a:t>useful.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 are the physical changes in these maneuvers.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POSTURAL CHANGES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POST-VPC / LONG DIASTOLE IN AF</a:t>
            </a:r>
            <a:endParaRPr lang="en-US" b="1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chemeClr val="bg1"/>
                </a:solidFill>
                <a:latin typeface="Cambria" panose="02040503050406030204" pitchFamily="18" charset="0"/>
              </a:rPr>
              <a:t>No </a:t>
            </a:r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active patient cooperation required</a:t>
            </a:r>
          </a:p>
          <a:p>
            <a:pPr algn="ctr"/>
            <a:r>
              <a:rPr lang="en-IN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Intactness </a:t>
            </a:r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of ANS not required</a:t>
            </a:r>
          </a:p>
          <a:p>
            <a:pPr algn="ctr"/>
            <a:endParaRPr lang="en-US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077-D2AA-4BE7-8126-58C4A3C7806A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observed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1.	↑ preload → frank-starlings law → ↑ contractility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2.	↓ aortic diastolic pressure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PHYSIOLOGY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POST-VPC / LONG DIASTOLE IN AF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Aortic stenosis (</a:t>
            </a:r>
            <a:r>
              <a:rPr lang="en-IN" sz="2000" dirty="0" err="1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valvular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N" sz="2000" dirty="0" err="1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supravalvular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and discrete subvalvular)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↑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forward flow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↑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gradient between LV and aorta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↑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intensity of the murmur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HOCM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Variable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 due to opposing influences of (↑ preload) and (↑ contractility with ↓ aortic impedance)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Also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associated MR murmur may interfere with intensity estimation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POST-VPC / LONG DIASTOLE IN AF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Mitral regurgitation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change in intensity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↑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preload and contractility is compensated by ↓ afterload, thereby preferentially pushing the extra volume of blood into the aorta rather than the LA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still is an ↑ regurgitant flow into the LA in the isovolumetric contraction phase of LV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However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the regurgitant flow in the later part of systole to LA is ↓ 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Why TR murmur does not follow the same principles of MR</a:t>
            </a:r>
            <a:r>
              <a:rPr lang="en-IN" sz="2000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↓ afterload after a VPC is a feature specific for the systemic circulation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Further, the pulmonary circulation is already a very low impedance circulation, hence any further drop in the RV afterload would be clinically subtle, it at all present.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POST-VPC / LONG DIASTOLE IN AF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anchor="ctr"/>
          <a:lstStyle/>
          <a:p>
            <a:pPr algn="ctr"/>
            <a:r>
              <a:rPr lang="en-IN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PHARMACOLOGICAL MANEUVERS</a:t>
            </a:r>
            <a:endParaRPr lang="en-US" b="1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FF00"/>
                </a:solidFill>
                <a:latin typeface="Cambria" panose="02040503050406030204" pitchFamily="18" charset="0"/>
              </a:rPr>
              <a:t>AMYL NITRITE INHALATION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077-D2AA-4BE7-8126-58C4A3C7806A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Method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Hold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ampoule in a tissue wrap near the patient’s nose and mouth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Break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ampoule and ask patient to take 3 deep breaths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Actions 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Onset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within 15 secs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Duration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30 secs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BP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returns to normal in 1-2 minutes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Reflex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tachycardia occurs by 30-60 secs after inhalation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PHYSIOLOGY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AMYL NITRITE INHALATION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↓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afterload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Initial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↓ in preload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Reflex tachycardia → ↑ in stroke volume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29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479025" y="1631576"/>
            <a:ext cx="2981351" cy="120127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6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614751" y="1724379"/>
            <a:ext cx="2060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Initially, no increase in stroke volume</a:t>
            </a:r>
            <a:endParaRPr lang="en-IN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AMYL NITRITE INHALATION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1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anchor="ctr"/>
          <a:lstStyle/>
          <a:p>
            <a:pPr algn="ctr"/>
            <a:r>
              <a:rPr lang="en-IN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RESPIRATORY VARIATION</a:t>
            </a:r>
            <a:endParaRPr lang="en-US" b="1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077-D2AA-4BE7-8126-58C4A3C7806A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LVOT systolic murmurs ↑ in intensity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Aortic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stenosis</a:t>
            </a:r>
          </a:p>
          <a:p>
            <a:pPr lvl="1"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Valvular 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Supravalvular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Discrete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subvalvular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HOCM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Aortic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regurgitation murmurs → softens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MR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murmur</a:t>
            </a:r>
          </a:p>
          <a:p>
            <a:pPr lvl="1"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Decreases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intensity</a:t>
            </a:r>
          </a:p>
          <a:p>
            <a:pPr lvl="2">
              <a:lnSpc>
                <a:spcPct val="10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CONTRAST WITH POST VPC STATE</a:t>
            </a:r>
            <a:endParaRPr lang="en-IN" sz="16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30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AMYL NITRITE INHALATION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VSD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PDA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    TOF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Differentiating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PS with intact ventricular septum vs. TOF with PS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PS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murmur increases while the latter decreases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Differentiating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between valvular MS vs. Austin Flint murmur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MDM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valvular MS increases while the latter decreases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CONGENITAL HEART DISEASE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31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1050286" y="1194222"/>
            <a:ext cx="1021976" cy="1004047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779059" y="1108855"/>
            <a:ext cx="5272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</a:rPr>
              <a:t>Murmur intensity decreases because the ↓ systemic vascular resistance ↑ the flow through the systemic circulation and ↓ the flow through the shunt</a:t>
            </a:r>
          </a:p>
        </p:txBody>
      </p:sp>
      <p:sp>
        <p:nvSpPr>
          <p:cNvPr id="9" name="Pentagon 8"/>
          <p:cNvSpPr/>
          <p:nvPr/>
        </p:nvSpPr>
        <p:spPr>
          <a:xfrm>
            <a:off x="1075765" y="2904576"/>
            <a:ext cx="1021976" cy="59167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2779059" y="2877245"/>
            <a:ext cx="360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↓ in pulmonary flow murmur due to ↑ in R→L shunt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AMYL NITRITE INHALATION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  <a:endParaRPr lang="en-US" sz="3600" b="1" dirty="0">
              <a:solidFill>
                <a:srgbClr val="FFFF00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32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5708-3FF1-4DB1-841C-9B2A304688BD}" type="datetime1">
              <a:rPr lang="en-IN" smtClean="0"/>
              <a:t>30-11-2015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	Normal inspiration → dilatation of pulmonary vascular system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and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↑ venous return to right side of the heart → frank-starling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mechanism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→ ↑ stroke volume 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↑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stroke volume also aided by ↓ RV outflow impedance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	Respiratory variation most marked in sitting and standing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position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	Normal or slightly deep breaths allowed. Very deep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respirations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→ Partial Valsalva phenomenon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INSPIRATION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Methods to elicit 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Close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nose with finger in mouth → suck the finger with closed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glottis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Suck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on a mouthpiece hooked to mercury manometer for 10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secs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at 40-50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mm Hg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negative pressure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Increases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right heart flow for longer periods compared to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respiration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right sided events ↑ with inspiration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Except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pulmonary ejection click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MULLER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MANOEUVRE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•	In inspiration → ↑ RV preload → ↑ RV end-diastolic pressures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→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pulmonary valve may partially open up just BEFORE systole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→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↓ overall excursion of the pulmonary valve → reduced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intensity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ejection sound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PAH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RV end-diastolic pressures still remain considerably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lower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than pulmonary artery diastolic pressures, hence the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ejection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click variation with respiration is absent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Different </a:t>
            </a:r>
            <a:r>
              <a:rPr lang="en-IN" sz="20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pathologies → different variations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Pulmonary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valve stenosis and idiopathic dilatation of pulmonary arteries → ejection click varies with respiration</a:t>
            </a:r>
          </a:p>
          <a:p>
            <a:pPr>
              <a:lnSpc>
                <a:spcPct val="100000"/>
              </a:lnSpc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PAH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ejection click does not vary with respiration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PULMONARY EJECTION CLICK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Normal expiration → ↓ lung volume → ↑ pulmonary venous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flow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Therefore, left sided murmurs are loudest during expiration </a:t>
            </a: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and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diminish or remain unchanged during inspiration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SECOND HEART SOUND DURING RESPIRATION</a:t>
            </a:r>
            <a:endParaRPr lang="en-IN" sz="2000" b="1" dirty="0" smtClean="0">
              <a:solidFill>
                <a:srgbClr val="FFFF00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Widening </a:t>
            </a:r>
            <a:r>
              <a:rPr lang="en-IN" sz="20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normal splitting of second heart sound (wide </a:t>
            </a:r>
            <a:r>
              <a:rPr lang="en-IN" sz="2000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variable </a:t>
            </a:r>
            <a:r>
              <a:rPr lang="en-IN" sz="20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splitting)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IN" sz="18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Delayed </a:t>
            </a:r>
            <a:r>
              <a:rPr lang="en-IN" sz="18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electrical activation – RBBB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IN" sz="18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Prolonged </a:t>
            </a:r>
            <a:r>
              <a:rPr lang="en-IN" sz="18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mechanical systole – Pul. Stenosis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IN" sz="18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Prolonged </a:t>
            </a:r>
            <a:r>
              <a:rPr lang="en-IN" sz="18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hangout interval – Idiopathic dilatation of  </a:t>
            </a:r>
            <a:r>
              <a:rPr lang="en-IN" sz="18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Pulmonary 	Artery</a:t>
            </a:r>
            <a:endParaRPr lang="en-IN" sz="18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EXPIRATION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4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Wide fixed splitting (ASD)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Pulmonary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impedance is almost minimum to incorporate the ↑ pulmonary blood flow → inspiration therefore does not cause a further fall in impedance and hence does not cause a further separation of A2 and P2 → thereby appearing fixed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Paradoxical </a:t>
            </a:r>
            <a:r>
              <a:rPr lang="en-IN" sz="2000" dirty="0">
                <a:solidFill>
                  <a:srgbClr val="FFFF00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splitting of S2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Inherently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delayed A2 component due to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Delayed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electrical activation – LBBB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Delayed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mechanical systole – Aortic Stenosis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SECOND HEART SOUND DURING RESPIRATION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3411"/>
            <a:ext cx="7886700" cy="5193552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Forced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exhalation against a closed glottis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if to have a bowel movement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Examiner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places a hand on the patient’s abdomen to make sure the abdominal muscles are tightened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Alternative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method – blow into a mercury manometer to maintain a pressure of ≥ 40 mmHg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Usually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continued for around 10 secs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done for &gt; 10 secs, chance of syncope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Make </a:t>
            </a:r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sure patient isn’t blowing using his cheeks → false negatives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dirty="0" smtClean="0">
              <a:solidFill>
                <a:schemeClr val="bg1"/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640" cy="983411"/>
          </a:xfrm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VALSALVA 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MANOEUVRE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FC4C-0E22-4A79-B01E-1E06CF6681A7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688-6592-46BD-B4C0-4B00EC0B4BCF}" type="datetime1">
              <a:rPr lang="en-IN" smtClean="0"/>
              <a:t>30-11-2015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4975" y="991248"/>
            <a:ext cx="461665" cy="54365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RESPIRATORY VARIATION</a:t>
            </a:r>
            <a:endParaRPr lang="en-US" b="1" dirty="0"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2024</TotalTime>
  <Words>1675</Words>
  <Application>Microsoft Office PowerPoint</Application>
  <PresentationFormat>On-screen Show (4:3)</PresentationFormat>
  <Paragraphs>394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Tahoma</vt:lpstr>
      <vt:lpstr>Wingdings</vt:lpstr>
      <vt:lpstr>Office Theme</vt:lpstr>
      <vt:lpstr>DYNAMIC AUSCULTATION FOR CARDIAC MURMURS</vt:lpstr>
      <vt:lpstr>PowerPoint Presentation</vt:lpstr>
      <vt:lpstr>RESPIRATORY VARIATION</vt:lpstr>
      <vt:lpstr>INSPIRATION</vt:lpstr>
      <vt:lpstr>MULLER MANOEUVRE</vt:lpstr>
      <vt:lpstr>PULMONARY EJECTION CLICK</vt:lpstr>
      <vt:lpstr>EXPIRATION</vt:lpstr>
      <vt:lpstr>THE SECOND HEART SOUND DURING RESPIRATION</vt:lpstr>
      <vt:lpstr>VALSALVA MANOEUVRE</vt:lpstr>
      <vt:lpstr>PHASES </vt:lpstr>
      <vt:lpstr>ABNORMAL PHASES</vt:lpstr>
      <vt:lpstr>EFFECTS</vt:lpstr>
      <vt:lpstr>MITRAL STENOSIS – AN EXCEPTION FOR VALSALVA MANOEUVRE</vt:lpstr>
      <vt:lpstr>VALSALVA FOR DIFFERENTIATING A2 AND P2</vt:lpstr>
      <vt:lpstr>SUSTAINED HANDGRIP</vt:lpstr>
      <vt:lpstr>METHOD</vt:lpstr>
      <vt:lpstr>EFFECTS</vt:lpstr>
      <vt:lpstr>EFFECTS</vt:lpstr>
      <vt:lpstr>EFFECTS</vt:lpstr>
      <vt:lpstr>POSTURAL CHANGES</vt:lpstr>
      <vt:lpstr>PHYSIOLOGY</vt:lpstr>
      <vt:lpstr>EFFECTS</vt:lpstr>
      <vt:lpstr>POST-VPC / LONG DIASTOLE IN AF</vt:lpstr>
      <vt:lpstr>PHYSIOLOGY</vt:lpstr>
      <vt:lpstr>EFFECTS</vt:lpstr>
      <vt:lpstr>EFFECTS</vt:lpstr>
      <vt:lpstr>PHARMACOLOGICAL MANEUVERS</vt:lpstr>
      <vt:lpstr>PHYSIOLOGY</vt:lpstr>
      <vt:lpstr>EFFECTS</vt:lpstr>
      <vt:lpstr>EFFECTS</vt:lpstr>
      <vt:lpstr>CONGENITAL HEART DISEASE</vt:lpstr>
      <vt:lpstr>THANK YOU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TAMPONADE</dc:title>
  <dc:creator>Ben</dc:creator>
  <cp:lastModifiedBy>Benny Jose</cp:lastModifiedBy>
  <cp:revision>87</cp:revision>
  <dcterms:created xsi:type="dcterms:W3CDTF">2015-01-25T14:57:50Z</dcterms:created>
  <dcterms:modified xsi:type="dcterms:W3CDTF">2015-11-30T17:46:35Z</dcterms:modified>
</cp:coreProperties>
</file>